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68" r:id="rId23"/>
    <p:sldId id="277" r:id="rId24"/>
    <p:sldId id="279" r:id="rId25"/>
    <p:sldId id="278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3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3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9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57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1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69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17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66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94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85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8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13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8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00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3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01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9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6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623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262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154EF-D9B4-4E19-9EAD-08B39C159E49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922F-CF10-4B87-A3D5-72AEA0DBC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3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selikamal8485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9868"/>
          <a:stretch/>
        </p:blipFill>
        <p:spPr>
          <a:xfrm>
            <a:off x="0" y="-6057"/>
            <a:ext cx="12192000" cy="6670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879" y="993907"/>
            <a:ext cx="5972936" cy="302930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bn-BD" sz="4000" b="1" dirty="0" smtClean="0">
                <a:solidFill>
                  <a:srgbClr val="FF0000"/>
                </a:solidFill>
                <a:latin typeface="Book Antiqua" pitchFamily="18" charset="0"/>
              </a:rPr>
              <a:t>Welcome</a:t>
            </a:r>
            <a:endParaRPr lang="en-US" sz="40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8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511" y="2696237"/>
            <a:ext cx="232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Enlighten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9598" y="2570173"/>
            <a:ext cx="2169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Make aware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2105" y="5970430"/>
            <a:ext cx="11276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Begum </a:t>
            </a:r>
            <a:r>
              <a:rPr lang="en-US" sz="3200" b="1" dirty="0" err="1"/>
              <a:t>Rokeya</a:t>
            </a:r>
            <a:r>
              <a:rPr lang="en-US" sz="3200" b="1" dirty="0"/>
              <a:t> </a:t>
            </a:r>
            <a:r>
              <a:rPr lang="en-US" sz="3200" b="1" dirty="0" smtClean="0"/>
              <a:t>Enlighten</a:t>
            </a:r>
            <a:r>
              <a:rPr lang="bn-BD" sz="3200" b="1" dirty="0" smtClean="0"/>
              <a:t> the </a:t>
            </a:r>
            <a:r>
              <a:rPr lang="en-US" sz="3200" b="1" dirty="0" smtClean="0"/>
              <a:t>society throughout her life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73" y="597231"/>
            <a:ext cx="5494180" cy="5146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8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515" y="3025150"/>
            <a:ext cx="232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/>
              <a:t>Access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368305" y="2988625"/>
            <a:ext cx="252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/>
              <a:t>entrance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85551" y="5751489"/>
            <a:ext cx="9638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</a:t>
            </a:r>
            <a:r>
              <a:rPr lang="bn-BD" sz="4400" b="1" dirty="0" smtClean="0"/>
              <a:t>Access </a:t>
            </a:r>
            <a:r>
              <a:rPr lang="en-US" sz="4400" b="1" dirty="0" smtClean="0"/>
              <a:t>is </a:t>
            </a:r>
            <a:r>
              <a:rPr lang="en-US" sz="4400" b="1" dirty="0"/>
              <a:t>very narrow.</a:t>
            </a:r>
            <a:endParaRPr lang="en-US" sz="4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85" y="6820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763" y="345223"/>
            <a:ext cx="1070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/>
              <a:t>L</a:t>
            </a:r>
            <a:r>
              <a:rPr lang="en-US" sz="3600" b="1" dirty="0" err="1" smtClean="0"/>
              <a:t>ook</a:t>
            </a:r>
            <a:r>
              <a:rPr lang="en-US" sz="3600" b="1" dirty="0" smtClean="0"/>
              <a:t> </a:t>
            </a:r>
            <a:r>
              <a:rPr lang="en-US" sz="3600" b="1" dirty="0" smtClean="0"/>
              <a:t>at the statue to identify different parts.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68" y="1147401"/>
            <a:ext cx="3042633" cy="54551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482107" y="5338119"/>
            <a:ext cx="2667000" cy="1264449"/>
          </a:xfrm>
          <a:prstGeom prst="wedgeEllipseCallout">
            <a:avLst>
              <a:gd name="adj1" fmla="val -146269"/>
              <a:gd name="adj2" fmla="val -12520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Flowing robs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 rot="225915">
            <a:off x="7247586" y="4095307"/>
            <a:ext cx="3261575" cy="1294327"/>
          </a:xfrm>
          <a:prstGeom prst="wedgeEllipseCallout">
            <a:avLst>
              <a:gd name="adj1" fmla="val -169061"/>
              <a:gd name="adj2" fmla="val -6865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Book inscribed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July 4,1776</a:t>
            </a:r>
            <a:endParaRPr lang="en-US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 rot="420705">
            <a:off x="8081823" y="2616378"/>
            <a:ext cx="3200400" cy="1298448"/>
          </a:xfrm>
          <a:prstGeom prst="wedgeEllipseCallout">
            <a:avLst>
              <a:gd name="adj1" fmla="val -212712"/>
              <a:gd name="adj2" fmla="val 15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Spiked crown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8225307" y="1426704"/>
            <a:ext cx="3352800" cy="990600"/>
          </a:xfrm>
          <a:prstGeom prst="wedgeEllipseCallout">
            <a:avLst>
              <a:gd name="adj1" fmla="val -222656"/>
              <a:gd name="adj2" fmla="val -3054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Torch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56041"/>
              </p:ext>
            </p:extLst>
          </p:nvPr>
        </p:nvGraphicFramePr>
        <p:xfrm>
          <a:off x="1785200" y="816544"/>
          <a:ext cx="8640316" cy="5913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201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1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3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Statue of Liberty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Information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Situated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Artist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Gift from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Reason for the gift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Presented on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Occasion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The statue symbolizes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Framework made of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Amount of copper used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623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Weight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31217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Year of UNESCO World Heritage Site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4727" y="154547"/>
            <a:ext cx="1182126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</a:t>
            </a:r>
            <a:r>
              <a:rPr lang="bn-B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Statue of Liberty and complete the chart</a:t>
            </a:r>
            <a:r>
              <a:rPr lang="en-US" sz="3200" dirty="0"/>
              <a:t>:</a:t>
            </a:r>
          </a:p>
        </p:txBody>
      </p:sp>
      <p:pic>
        <p:nvPicPr>
          <p:cNvPr id="4" name="C9U08L03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3606" y="1828800"/>
            <a:ext cx="1468140" cy="1468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321972" y="862833"/>
            <a:ext cx="1352281" cy="58406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Pair work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10498479" y="3783143"/>
            <a:ext cx="1618393" cy="2920310"/>
          </a:xfrm>
          <a:prstGeom prst="up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</a:t>
            </a:r>
            <a:endParaRPr lang="en-US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59262" y="859156"/>
            <a:ext cx="4191000" cy="50167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bn-BD" sz="32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The </a:t>
            </a:r>
            <a:r>
              <a:rPr lang="en-US" sz="3200" b="1" dirty="0" smtClean="0">
                <a:solidFill>
                  <a:srgbClr val="002060"/>
                </a:solidFill>
              </a:rPr>
              <a:t>statue was designed by </a:t>
            </a:r>
            <a:r>
              <a:rPr lang="en-US" sz="3200" b="1" dirty="0" smtClean="0">
                <a:solidFill>
                  <a:srgbClr val="002060"/>
                </a:solidFill>
              </a:rPr>
              <a:t>the</a:t>
            </a:r>
            <a:r>
              <a:rPr lang="bn-BD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French 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Sculptor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u="sng" dirty="0" smtClean="0">
                <a:solidFill>
                  <a:srgbClr val="002060"/>
                </a:solidFill>
              </a:rPr>
              <a:t>Frederic Bartholdi </a:t>
            </a:r>
            <a:r>
              <a:rPr lang="en-US" sz="3200" b="1" dirty="0" smtClean="0">
                <a:solidFill>
                  <a:srgbClr val="002060"/>
                </a:solidFill>
              </a:rPr>
              <a:t>and was given by France to the United States</a:t>
            </a:r>
            <a:r>
              <a:rPr lang="en-US" sz="3200" b="1" dirty="0" smtClean="0">
                <a:solidFill>
                  <a:srgbClr val="002060"/>
                </a:solidFill>
              </a:rPr>
              <a:t>.</a:t>
            </a:r>
            <a:endParaRPr lang="bn-BD" sz="3200" b="1" dirty="0" smtClean="0">
              <a:solidFill>
                <a:srgbClr val="002060"/>
              </a:solidFill>
            </a:endParaRPr>
          </a:p>
          <a:p>
            <a:pPr algn="ctr"/>
            <a:endParaRPr lang="en-US" sz="3200" b="1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2390" y="5961293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Frederic Bartholdi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03" y="859156"/>
            <a:ext cx="4931535" cy="5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49155" y="5843059"/>
            <a:ext cx="519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Pedestal of the Statue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7882" y="1034164"/>
            <a:ext cx="4572000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bn-BD" sz="3600" b="1" dirty="0" smtClean="0"/>
          </a:p>
          <a:p>
            <a:pPr algn="ctr"/>
            <a:endParaRPr lang="bn-BD" sz="3600" b="1" dirty="0" smtClean="0"/>
          </a:p>
          <a:p>
            <a:pPr algn="ctr"/>
            <a:r>
              <a:rPr lang="en-US" sz="3600" b="1" dirty="0" smtClean="0"/>
              <a:t>US </a:t>
            </a:r>
            <a:r>
              <a:rPr lang="en-US" sz="3600" b="1" dirty="0" smtClean="0"/>
              <a:t>donors financed the </a:t>
            </a:r>
            <a:r>
              <a:rPr lang="en-US" sz="3600" b="1" u="sng" dirty="0" smtClean="0"/>
              <a:t>pedestal</a:t>
            </a:r>
            <a:r>
              <a:rPr lang="en-US" sz="3600" b="1" dirty="0" smtClean="0"/>
              <a:t> and installation of the monument. </a:t>
            </a:r>
            <a:r>
              <a:rPr lang="bn-BD" sz="3600" b="1" dirty="0" smtClean="0"/>
              <a:t>It was completed in August 1885.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79" y="683825"/>
            <a:ext cx="6499538" cy="48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4150" y="1508193"/>
            <a:ext cx="4648200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bn-BD" sz="4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President </a:t>
            </a:r>
            <a:r>
              <a:rPr lang="en-US" sz="4000" b="1" dirty="0" smtClean="0">
                <a:solidFill>
                  <a:schemeClr val="tx1"/>
                </a:solidFill>
              </a:rPr>
              <a:t>Grover Cleveland dedicated the work on October 28, 1886</a:t>
            </a:r>
            <a:r>
              <a:rPr lang="en-US" sz="4000" b="1" dirty="0" smtClean="0">
                <a:solidFill>
                  <a:schemeClr val="tx1"/>
                </a:solidFill>
              </a:rPr>
              <a:t>.</a:t>
            </a:r>
            <a:endParaRPr lang="bn-BD" sz="4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4" y="685196"/>
            <a:ext cx="5172477" cy="52242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54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068" y="940641"/>
            <a:ext cx="3429000" cy="4832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The </a:t>
            </a:r>
            <a:r>
              <a:rPr lang="en-US" sz="4400" b="1" u="sng" dirty="0" smtClean="0"/>
              <a:t>head</a:t>
            </a:r>
            <a:r>
              <a:rPr lang="en-US" sz="4400" b="1" dirty="0" smtClean="0"/>
              <a:t> of the statue is reachable by staircase or emergency lift.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0" y="602087"/>
            <a:ext cx="7345600" cy="550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0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29" y="955719"/>
            <a:ext cx="9163857" cy="3191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67652" y="4533363"/>
            <a:ext cx="9254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Book Antiqua" panose="02040602050305030304" pitchFamily="18" charset="0"/>
              </a:rPr>
              <a:t>The </a:t>
            </a:r>
            <a:r>
              <a:rPr lang="en-US" sz="2800" b="1" dirty="0" smtClean="0">
                <a:latin typeface="Book Antiqua" panose="02040602050305030304" pitchFamily="18" charset="0"/>
              </a:rPr>
              <a:t>Broken chain</a:t>
            </a:r>
            <a:r>
              <a:rPr lang="bn-BD" sz="2800" b="1" dirty="0" smtClean="0">
                <a:latin typeface="Book Antiqua" panose="02040602050305030304" pitchFamily="18" charset="0"/>
              </a:rPr>
              <a:t> wrapped around her feet,protruding from the bottom of her robe,symbolizes her free forward movement,enlighteningn the world with her torch,free from oppression and slavery.</a:t>
            </a:r>
            <a:endParaRPr lang="en-US" sz="28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35" y="619795"/>
            <a:ext cx="3947509" cy="5263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10966" y="743088"/>
            <a:ext cx="3429000" cy="50167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Book Antiqua" panose="02040602050305030304" pitchFamily="18" charset="0"/>
              </a:rPr>
              <a:t>From October 28,2011 on her 125</a:t>
            </a:r>
            <a:r>
              <a:rPr lang="bn-BD" sz="3200" b="1" baseline="30000" dirty="0" smtClean="0">
                <a:latin typeface="Book Antiqua" panose="02040602050305030304" pitchFamily="18" charset="0"/>
              </a:rPr>
              <a:t>th </a:t>
            </a:r>
            <a:r>
              <a:rPr lang="bn-BD" sz="3200" b="1" dirty="0" smtClean="0">
                <a:latin typeface="Book Antiqua" panose="02040602050305030304" pitchFamily="18" charset="0"/>
              </a:rPr>
              <a:t>anniversary,the Statue of Liberty was named “Liberty Enlightening the World Wide Web”. </a:t>
            </a:r>
            <a:endParaRPr lang="en-US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0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9534" y="652142"/>
            <a:ext cx="782038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Identity</a:t>
            </a:r>
            <a:endParaRPr lang="en-US" sz="4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1217" y="1507895"/>
            <a:ext cx="4958697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Selina Akter </a:t>
            </a:r>
            <a:endParaRPr lang="en-US" sz="44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8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Asst.teacher</a:t>
            </a:r>
            <a:endParaRPr lang="en-US" sz="28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Bohoddar kata High School</a:t>
            </a: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Chakaria,Cox’s Bazar</a:t>
            </a: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E-mail: </a:t>
            </a:r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  <a:hlinkClick r:id="rId2"/>
              </a:rPr>
              <a:t>selikamal8485@gmail.com</a:t>
            </a:r>
            <a:endParaRPr lang="bn-BD" sz="24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Mobile:01815851776</a:t>
            </a:r>
            <a:endParaRPr lang="bn-BD" sz="2400" b="1" dirty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9534" y="4185551"/>
            <a:ext cx="7820381" cy="1815882"/>
            <a:chOff x="2289534" y="4185551"/>
            <a:chExt cx="7820381" cy="1815882"/>
          </a:xfrm>
        </p:grpSpPr>
        <p:sp>
          <p:nvSpPr>
            <p:cNvPr id="5" name="TextBox 4"/>
            <p:cNvSpPr txBox="1"/>
            <p:nvPr/>
          </p:nvSpPr>
          <p:spPr>
            <a:xfrm>
              <a:off x="2289534" y="4185551"/>
              <a:ext cx="7820381" cy="18158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bn-BD" sz="3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ENGLISH FOR TODAY</a:t>
              </a:r>
            </a:p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CLASS : </a:t>
              </a:r>
              <a:r>
                <a:rPr lang="bn-BD" sz="2400" dirty="0" smtClean="0">
                  <a:latin typeface="Times New Roman" pitchFamily="18" charset="0"/>
                  <a:cs typeface="Times New Roman" pitchFamily="18" charset="0"/>
                </a:rPr>
                <a:t>Nine 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101" y="4346584"/>
              <a:ext cx="1090172" cy="133912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84" y="1458384"/>
            <a:ext cx="2758984" cy="2677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289534" y="652142"/>
            <a:ext cx="7820380" cy="5349291"/>
          </a:xfrm>
          <a:prstGeom prst="rect">
            <a:avLst/>
          </a:prstGeom>
          <a:noFill/>
          <a:ln w="53975"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6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29937579_f0f4f4170f.jpg"/>
          <p:cNvPicPr>
            <a:picLocks noChangeAspect="1"/>
          </p:cNvPicPr>
          <p:nvPr/>
        </p:nvPicPr>
        <p:blipFill>
          <a:blip r:embed="rId2"/>
          <a:srcRect t="400" r="-400" b="11093"/>
          <a:stretch>
            <a:fillRect/>
          </a:stretch>
        </p:blipFill>
        <p:spPr>
          <a:xfrm>
            <a:off x="1903927" y="103031"/>
            <a:ext cx="91440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4527" y="103031"/>
            <a:ext cx="6777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Measurement of the Statue of Liberty</a:t>
            </a:r>
            <a:endParaRPr lang="en-US" sz="3200" dirty="0"/>
          </a:p>
        </p:txBody>
      </p:sp>
      <p:cxnSp>
        <p:nvCxnSpPr>
          <p:cNvPr id="4" name="Straight Arrow Connector 3"/>
          <p:cNvCxnSpPr/>
          <p:nvPr/>
        </p:nvCxnSpPr>
        <p:spPr>
          <a:xfrm rot="16200000" flipV="1">
            <a:off x="570427" y="3570131"/>
            <a:ext cx="5791200" cy="76200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427927" y="712631"/>
            <a:ext cx="24384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980127" y="1169831"/>
            <a:ext cx="2209800" cy="2895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306 ft  from  torch tip to the pedestal</a:t>
            </a:r>
            <a:endParaRPr lang="en-US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3427927" y="2236631"/>
            <a:ext cx="3048000" cy="1588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51133" y="3731418"/>
            <a:ext cx="9906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266127" y="1169831"/>
            <a:ext cx="1600200" cy="2209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figure is 152 ft 2 in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475927" y="1550831"/>
            <a:ext cx="16764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152327" y="712631"/>
            <a:ext cx="2438400" cy="1981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head from neck to diadem 28 feet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8228527" y="3303431"/>
            <a:ext cx="2362200" cy="2514600"/>
          </a:xfrm>
          <a:prstGeom prst="wedgeEllipseCallout">
            <a:avLst>
              <a:gd name="adj1" fmla="val -123332"/>
              <a:gd name="adj2" fmla="val -5427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The statue weighs 250 tons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32322" y="440128"/>
            <a:ext cx="5344237" cy="962679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Pair work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4642" y="2029057"/>
            <a:ext cx="3995106" cy="41549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endParaRPr lang="bn-BD" sz="4400" b="1" spc="-70" dirty="0" smtClean="0">
              <a:latin typeface="Book Antiqua" pitchFamily="18" charset="0"/>
            </a:endParaRPr>
          </a:p>
          <a:p>
            <a:pPr algn="ctr"/>
            <a:r>
              <a:rPr lang="en-US" sz="4400" b="1" spc="-70" dirty="0" smtClean="0">
                <a:latin typeface="Book Antiqua" pitchFamily="18" charset="0"/>
              </a:rPr>
              <a:t>A </a:t>
            </a:r>
            <a:r>
              <a:rPr lang="en-US" sz="4400" b="1" spc="-70" dirty="0">
                <a:latin typeface="Book Antiqua" pitchFamily="18" charset="0"/>
              </a:rPr>
              <a:t>Look at the picture and talk about it in pairs.</a:t>
            </a:r>
            <a:endParaRPr lang="en-US" sz="4400" spc="-70" dirty="0">
              <a:latin typeface="Book Antiqua" pitchFamily="18" charset="0"/>
            </a:endParaRPr>
          </a:p>
          <a:p>
            <a:pPr algn="ctr"/>
            <a:endParaRPr lang="en-US" sz="44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3" y="2004847"/>
            <a:ext cx="4572184" cy="41791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4905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728174" y="136302"/>
            <a:ext cx="920400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3600" b="1" u="sng" dirty="0" smtClean="0"/>
              <a:t>Fill in the blanks with correct words from the box.</a:t>
            </a:r>
            <a:endParaRPr lang="en-US" sz="3600" b="1" u="sng" dirty="0" smtClean="0"/>
          </a:p>
        </p:txBody>
      </p:sp>
      <p:sp>
        <p:nvSpPr>
          <p:cNvPr id="3" name="Rectangle 2"/>
          <p:cNvSpPr/>
          <p:nvPr/>
        </p:nvSpPr>
        <p:spPr>
          <a:xfrm>
            <a:off x="2728175" y="1050702"/>
            <a:ext cx="88392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04375" y="1126902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sculptor</a:t>
            </a:r>
            <a:endParaRPr lang="en-US" sz="24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75975" y="1126902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flowing</a:t>
            </a:r>
            <a:endParaRPr lang="en-US" sz="2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64771" y="1115540"/>
            <a:ext cx="137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liberty</a:t>
            </a:r>
            <a:endParaRPr lang="en-US" sz="24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19175" y="1126902"/>
            <a:ext cx="788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aloft</a:t>
            </a:r>
            <a:endParaRPr lang="en-US" sz="24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85975" y="1126902"/>
            <a:ext cx="167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designed</a:t>
            </a:r>
            <a:endParaRPr lang="en-US" sz="24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509975" y="1126902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/>
              <a:t>symbolises</a:t>
            </a:r>
            <a:endParaRPr lang="en-US" sz="24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04375" y="1507902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situated</a:t>
            </a:r>
            <a:endParaRPr lang="en-US" sz="24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52175" y="1507902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 smtClean="0"/>
              <a:t>harbour</a:t>
            </a:r>
            <a:endParaRPr lang="en-US" sz="24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23775" y="1507902"/>
            <a:ext cx="144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inscribed</a:t>
            </a:r>
            <a:endParaRPr lang="en-US" sz="24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95375" y="1507902"/>
            <a:ext cx="1219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crown</a:t>
            </a:r>
            <a:endParaRPr lang="en-US" sz="2400" dirty="0"/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9967175" y="1507902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shaky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5775" y="2346102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The Statue of Liberty is a)________________ on Liberty Island in the b)______________ of New York. The statue </a:t>
            </a:r>
            <a:r>
              <a:rPr lang="en-US" sz="2800" dirty="0" err="1" smtClean="0"/>
              <a:t>symbolises</a:t>
            </a:r>
            <a:r>
              <a:rPr lang="en-US" sz="2800" dirty="0" smtClean="0"/>
              <a:t>  c)____________ in the form of a woman wearing  d)______________robes and a spiked e)_____________. She holds a torch f)_____________ in her right hand and carries in her left hand a book g)____________ "July 4, 1776". Broken chains h)_________ the overthrow of tyranny. The statue was </a:t>
            </a:r>
            <a:r>
              <a:rPr lang="en-US" sz="2800" dirty="0" err="1" smtClean="0"/>
              <a:t>i</a:t>
            </a:r>
            <a:r>
              <a:rPr lang="en-US" sz="2800" dirty="0" smtClean="0"/>
              <a:t>)____________ by the French  j)_________ Frederic Bartholdi .</a:t>
            </a:r>
          </a:p>
          <a:p>
            <a:pPr algn="just"/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138375" y="1507902"/>
            <a:ext cx="126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glorious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338578" y="348507"/>
            <a:ext cx="2024794" cy="61247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Group work</a:t>
            </a:r>
            <a:endParaRPr lang="en-US" sz="4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3443923" y="323557"/>
            <a:ext cx="4581377" cy="1572706"/>
          </a:xfrm>
          <a:prstGeom prst="wav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bg1"/>
                </a:solidFill>
                <a:latin typeface="Book Antiqua" pitchFamily="18" charset="0"/>
              </a:rPr>
              <a:t>Evaluation </a:t>
            </a:r>
            <a:endParaRPr lang="en-US" sz="5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2297" y="2578546"/>
            <a:ext cx="8153400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sz="2800" dirty="0" smtClean="0">
                <a:latin typeface="Book Antiqua" pitchFamily="18" charset="0"/>
              </a:rPr>
              <a:t>1 	</a:t>
            </a:r>
            <a:r>
              <a:rPr lang="bn-BD" sz="2800" dirty="0" smtClean="0">
                <a:latin typeface="Book Antiqua" pitchFamily="18" charset="0"/>
              </a:rPr>
              <a:t>On what occasion did the French govt. </a:t>
            </a:r>
            <a:r>
              <a:rPr lang="en-US" sz="2800" dirty="0" smtClean="0">
                <a:latin typeface="Book Antiqua" pitchFamily="18" charset="0"/>
              </a:rPr>
              <a:t>G</a:t>
            </a:r>
            <a:r>
              <a:rPr lang="bn-BD" sz="2800" dirty="0" smtClean="0">
                <a:latin typeface="Book Antiqua" pitchFamily="18" charset="0"/>
              </a:rPr>
              <a:t>ive the Statue of Liberty to the USA</a:t>
            </a:r>
            <a:r>
              <a:rPr lang="en-US" sz="2800" dirty="0" smtClean="0">
                <a:latin typeface="Book Antiqua" pitchFamily="18" charset="0"/>
              </a:rPr>
              <a:t>?</a:t>
            </a:r>
            <a:endParaRPr lang="en-US" sz="2800" dirty="0">
              <a:latin typeface="Book Antiqua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en-US" sz="2800" dirty="0">
                <a:latin typeface="Book Antiqua" pitchFamily="18" charset="0"/>
              </a:rPr>
              <a:t>2 </a:t>
            </a:r>
            <a:r>
              <a:rPr lang="en-US" sz="2800" dirty="0" smtClean="0">
                <a:latin typeface="Book Antiqua" pitchFamily="18" charset="0"/>
              </a:rPr>
              <a:t>	</a:t>
            </a:r>
            <a:r>
              <a:rPr lang="bn-BD" sz="2800" dirty="0" smtClean="0">
                <a:latin typeface="Book Antiqua" pitchFamily="18" charset="0"/>
              </a:rPr>
              <a:t>Where </a:t>
            </a:r>
            <a:r>
              <a:rPr lang="bn-BD" sz="2800" dirty="0">
                <a:latin typeface="Book Antiqua" pitchFamily="18" charset="0"/>
              </a:rPr>
              <a:t>is the Statue of </a:t>
            </a:r>
            <a:r>
              <a:rPr lang="bn-BD" sz="2800" dirty="0" smtClean="0">
                <a:latin typeface="Book Antiqua" pitchFamily="18" charset="0"/>
              </a:rPr>
              <a:t>Liberty</a:t>
            </a:r>
            <a:r>
              <a:rPr lang="en-US" sz="2800" dirty="0" smtClean="0">
                <a:latin typeface="Book Antiqua" pitchFamily="18" charset="0"/>
              </a:rPr>
              <a:t>?</a:t>
            </a:r>
            <a:endParaRPr lang="en-US" sz="2800" dirty="0">
              <a:latin typeface="Book Antiqua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en-US" sz="2800" dirty="0">
                <a:latin typeface="Book Antiqua" pitchFamily="18" charset="0"/>
              </a:rPr>
              <a:t>3 </a:t>
            </a:r>
            <a:r>
              <a:rPr lang="en-US" sz="2800" dirty="0" smtClean="0">
                <a:latin typeface="Book Antiqua" pitchFamily="18" charset="0"/>
              </a:rPr>
              <a:t>	</a:t>
            </a:r>
            <a:r>
              <a:rPr lang="bn-BD" sz="2800" dirty="0" smtClean="0">
                <a:latin typeface="Book Antiqua" pitchFamily="18" charset="0"/>
              </a:rPr>
              <a:t>Which country gave the statue as a gift? </a:t>
            </a:r>
            <a:endParaRPr lang="en-US" sz="2800" dirty="0">
              <a:latin typeface="Book Antiqua" pitchFamily="18" charset="0"/>
            </a:endParaRPr>
          </a:p>
          <a:p>
            <a:pPr marL="514350" indent="-514350" algn="just">
              <a:buAutoNum type="arabicPlain" startAt="4"/>
              <a:tabLst>
                <a:tab pos="457200" algn="l"/>
              </a:tabLst>
            </a:pPr>
            <a:r>
              <a:rPr lang="en-US" sz="2800" dirty="0" smtClean="0">
                <a:latin typeface="Book Antiqua" pitchFamily="18" charset="0"/>
              </a:rPr>
              <a:t>O</a:t>
            </a:r>
            <a:r>
              <a:rPr lang="bn-BD" sz="2800" dirty="0" smtClean="0">
                <a:latin typeface="Book Antiqua" pitchFamily="18" charset="0"/>
              </a:rPr>
              <a:t>n What occasion was it given</a:t>
            </a:r>
            <a:r>
              <a:rPr lang="en-US" sz="2800" dirty="0" smtClean="0">
                <a:latin typeface="Book Antiqua" pitchFamily="18" charset="0"/>
              </a:rPr>
              <a:t>?</a:t>
            </a:r>
            <a:endParaRPr lang="bn-BD" sz="2800" dirty="0" smtClean="0">
              <a:latin typeface="Book Antiqua" pitchFamily="18" charset="0"/>
            </a:endParaRPr>
          </a:p>
          <a:p>
            <a:pPr marL="514350" indent="-514350" algn="just">
              <a:buAutoNum type="arabicPlain" startAt="4"/>
              <a:tabLst>
                <a:tab pos="457200" algn="l"/>
              </a:tabLst>
            </a:pPr>
            <a:r>
              <a:rPr lang="bn-BD" sz="2800" dirty="0" smtClean="0">
                <a:latin typeface="Book Antiqua" pitchFamily="18" charset="0"/>
              </a:rPr>
              <a:t>What does the statue represent? </a:t>
            </a:r>
            <a:endParaRPr lang="en-US" sz="2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1" y="258428"/>
            <a:ext cx="4636556" cy="4166549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6687709" y="982055"/>
            <a:ext cx="3992138" cy="3046502"/>
          </a:xfrm>
          <a:prstGeom prst="lef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latin typeface="Book Antiqua" pitchFamily="18" charset="0"/>
              </a:rPr>
              <a:t>Home</a:t>
            </a:r>
            <a:r>
              <a:rPr lang="en-US" sz="4400" b="1" dirty="0" smtClean="0">
                <a:latin typeface="Book Antiqua" pitchFamily="18" charset="0"/>
              </a:rPr>
              <a:t> </a:t>
            </a:r>
            <a:r>
              <a:rPr lang="en-US" sz="4400" b="1" dirty="0">
                <a:latin typeface="Book Antiqua" pitchFamily="18" charset="0"/>
              </a:rPr>
              <a:t>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4102" y="4811997"/>
            <a:ext cx="1050634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Book Antiqua" pitchFamily="18" charset="0"/>
              </a:rPr>
              <a:t>Write </a:t>
            </a:r>
            <a:r>
              <a:rPr lang="bn-BD" sz="4000" b="1" dirty="0" smtClean="0">
                <a:latin typeface="Book Antiqua" pitchFamily="18" charset="0"/>
              </a:rPr>
              <a:t>a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paragraph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Book Antiqua" pitchFamily="18" charset="0"/>
              </a:rPr>
              <a:t>on </a:t>
            </a:r>
            <a:r>
              <a:rPr lang="en-US" sz="4000" b="1" dirty="0">
                <a:latin typeface="Book Antiqua" pitchFamily="18" charset="0"/>
              </a:rPr>
              <a:t>the </a:t>
            </a:r>
            <a:r>
              <a:rPr lang="en-US" sz="4000" b="1" dirty="0" smtClean="0">
                <a:latin typeface="Book Antiqua" pitchFamily="18" charset="0"/>
              </a:rPr>
              <a:t>‘</a:t>
            </a:r>
            <a:r>
              <a:rPr lang="en-US" sz="4000" b="1" dirty="0">
                <a:solidFill>
                  <a:schemeClr val="tx1"/>
                </a:solidFill>
              </a:rPr>
              <a:t>Statue of </a:t>
            </a:r>
            <a:r>
              <a:rPr lang="en-US" sz="4000" b="1" dirty="0" smtClean="0">
                <a:solidFill>
                  <a:schemeClr val="tx1"/>
                </a:solidFill>
              </a:rPr>
              <a:t>Liberty</a:t>
            </a:r>
            <a:r>
              <a:rPr lang="en-US" sz="4000" b="1" dirty="0" smtClean="0">
                <a:latin typeface="Book Antiqua" pitchFamily="18" charset="0"/>
              </a:rPr>
              <a:t>’ in </a:t>
            </a:r>
            <a:r>
              <a:rPr lang="en-US" sz="4000" b="1" dirty="0" smtClean="0">
                <a:latin typeface="Book Antiqua" pitchFamily="18" charset="0"/>
              </a:rPr>
              <a:t>1</a:t>
            </a:r>
            <a:r>
              <a:rPr lang="bn-BD" sz="4000" b="1" dirty="0" smtClean="0">
                <a:latin typeface="Book Antiqua" pitchFamily="18" charset="0"/>
              </a:rPr>
              <a:t>0</a:t>
            </a:r>
            <a:r>
              <a:rPr lang="en-US" sz="4000" b="1" dirty="0" smtClean="0">
                <a:latin typeface="Book Antiqua" pitchFamily="18" charset="0"/>
              </a:rPr>
              <a:t>0 </a:t>
            </a:r>
            <a:r>
              <a:rPr lang="en-US" sz="4000" b="1" dirty="0">
                <a:latin typeface="Book Antiqua" pitchFamily="18" charset="0"/>
              </a:rPr>
              <a:t>words</a:t>
            </a:r>
            <a:r>
              <a:rPr lang="en-US" sz="4000" b="1" dirty="0" smtClean="0">
                <a:latin typeface="Book Antiqua" pitchFamily="18" charset="0"/>
              </a:rPr>
              <a:t>.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5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9868"/>
          <a:stretch/>
        </p:blipFill>
        <p:spPr>
          <a:xfrm>
            <a:off x="0" y="-6057"/>
            <a:ext cx="12192000" cy="686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9511" y="633046"/>
            <a:ext cx="7112977" cy="32002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ook Antiqua" panose="02040602050305030304" pitchFamily="18" charset="0"/>
              </a:rPr>
              <a:t>Allah hafiz</a:t>
            </a:r>
          </a:p>
        </p:txBody>
      </p:sp>
    </p:spTree>
    <p:extLst>
      <p:ext uri="{BB962C8B-B14F-4D97-AF65-F5344CB8AC3E}">
        <p14:creationId xmlns:p14="http://schemas.microsoft.com/office/powerpoint/2010/main" val="2835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8344" y="5153888"/>
            <a:ext cx="82296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What do you mean by the video?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74144" y="819771"/>
            <a:ext cx="6520376" cy="191320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Let us enjoy a video</a:t>
            </a: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77569"/>
              </p:ext>
            </p:extLst>
          </p:nvPr>
        </p:nvGraphicFramePr>
        <p:xfrm>
          <a:off x="5394100" y="3067408"/>
          <a:ext cx="1663521" cy="1403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4100" y="3067408"/>
                        <a:ext cx="1663521" cy="1403596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23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151" y="351284"/>
            <a:ext cx="117043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Lets see some pictures</a:t>
            </a:r>
            <a:r>
              <a:rPr lang="bn-BD" sz="3200" b="1" dirty="0" smtClean="0">
                <a:latin typeface="Book Antiqua" pitchFamily="18" charset="0"/>
              </a:rPr>
              <a:t>-</a:t>
            </a:r>
            <a:endParaRPr lang="en-US" sz="3200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6"/>
          <a:stretch/>
        </p:blipFill>
        <p:spPr>
          <a:xfrm>
            <a:off x="916460" y="1342029"/>
            <a:ext cx="5030403" cy="39066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94%20Statue%20of%20Liberty.jpg"/>
          <p:cNvPicPr>
            <a:picLocks noChangeAspect="1"/>
          </p:cNvPicPr>
          <p:nvPr/>
        </p:nvPicPr>
        <p:blipFill rotWithShape="1">
          <a:blip r:embed="rId3"/>
          <a:srcRect l="13244" r="4159" b="12222"/>
          <a:stretch/>
        </p:blipFill>
        <p:spPr>
          <a:xfrm>
            <a:off x="6671257" y="1342029"/>
            <a:ext cx="4456090" cy="39066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671255" y="5418678"/>
            <a:ext cx="4456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Statue of Liberty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6459" y="5387901"/>
            <a:ext cx="5030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Aparajeo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Bangla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7702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2185182" y="787205"/>
            <a:ext cx="7848600" cy="2057400"/>
          </a:xfrm>
          <a:prstGeom prst="wav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Our today’s lesson is-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3" name="Flowchart: Predefined Process 2"/>
          <p:cNvSpPr/>
          <p:nvPr/>
        </p:nvSpPr>
        <p:spPr>
          <a:xfrm>
            <a:off x="2185182" y="2865120"/>
            <a:ext cx="7848600" cy="3310597"/>
          </a:xfrm>
          <a:prstGeom prst="flowChartPredefined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   Statue </a:t>
            </a:r>
            <a:r>
              <a:rPr lang="en-US" sz="4800" b="1" dirty="0">
                <a:solidFill>
                  <a:schemeClr val="tx1"/>
                </a:solidFill>
              </a:rPr>
              <a:t>of Liberty</a:t>
            </a:r>
          </a:p>
          <a:p>
            <a:pPr algn="ctr"/>
            <a:r>
              <a:rPr lang="en-US" sz="4000" b="1" dirty="0" smtClean="0">
                <a:latin typeface="Book Antiqua" pitchFamily="18" charset="0"/>
              </a:rPr>
              <a:t>Unit-8, Lesson-3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6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91365" y="505265"/>
            <a:ext cx="5486400" cy="1066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Learning outcomes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221" y="2337582"/>
            <a:ext cx="929874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Andalus" pitchFamily="18" charset="-78"/>
                <a:cs typeface="Andalus" pitchFamily="18" charset="-78"/>
              </a:rPr>
              <a:t>By the end of the lesson, we will be able to-</a:t>
            </a:r>
            <a:r>
              <a:rPr lang="bn-BD" sz="4000" b="1" u="sng" dirty="0" smtClean="0">
                <a:latin typeface="Andalus" pitchFamily="18" charset="-78"/>
                <a:cs typeface="Andalus" pitchFamily="18" charset="-78"/>
              </a:rPr>
              <a:t> </a:t>
            </a:r>
            <a:endParaRPr lang="bn-BD" sz="1600" b="1" u="sng" dirty="0" smtClean="0">
              <a:latin typeface="Andalus" pitchFamily="18" charset="-78"/>
              <a:cs typeface="Andalus" pitchFamily="18" charset="-78"/>
            </a:endParaRPr>
          </a:p>
          <a:p>
            <a:endParaRPr lang="bn-BD" b="1" u="sng" dirty="0" smtClean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ask and answer questions</a:t>
            </a:r>
            <a:r>
              <a:rPr lang="bn-BD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3200" dirty="0" smtClean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read 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and understand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text 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through silent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reading</a:t>
            </a:r>
            <a:r>
              <a:rPr lang="bn-BD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bn-BD" sz="3200" dirty="0">
                <a:latin typeface="Andalus" pitchFamily="18" charset="-78"/>
                <a:cs typeface="Andalus" pitchFamily="18" charset="-78"/>
              </a:rPr>
              <a:t>w</a:t>
            </a:r>
            <a:r>
              <a:rPr lang="bn-BD" sz="3200" dirty="0" smtClean="0">
                <a:latin typeface="Andalus" pitchFamily="18" charset="-78"/>
                <a:cs typeface="Andalus" pitchFamily="18" charset="-78"/>
              </a:rPr>
              <a:t>rite </a:t>
            </a:r>
            <a:r>
              <a:rPr lang="bn-BD" sz="3200" dirty="0">
                <a:latin typeface="Andalus" pitchFamily="18" charset="-78"/>
                <a:cs typeface="Andalus" pitchFamily="18" charset="-78"/>
              </a:rPr>
              <a:t>short </a:t>
            </a:r>
            <a:r>
              <a:rPr lang="bn-BD" sz="3200" dirty="0" smtClean="0">
                <a:latin typeface="Andalus" pitchFamily="18" charset="-78"/>
                <a:cs typeface="Andalus" pitchFamily="18" charset="-78"/>
              </a:rPr>
              <a:t>paragraph.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  <a:p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8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727276" y="306309"/>
            <a:ext cx="6540499" cy="1303581"/>
          </a:xfrm>
          <a:prstGeom prst="downArrowCallout">
            <a:avLst>
              <a:gd name="adj1" fmla="val 48188"/>
              <a:gd name="adj2" fmla="val 58954"/>
              <a:gd name="adj3" fmla="val 25000"/>
              <a:gd name="adj4" fmla="val 5835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Key words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0356" y="3110748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Gesture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583993" y="3079971"/>
            <a:ext cx="1704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sign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47656" y="5957552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girls are showing the victory gesture.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19" y="1672242"/>
            <a:ext cx="6055955" cy="40373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853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515" y="3025150"/>
            <a:ext cx="232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Symbolise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368305" y="2988625"/>
            <a:ext cx="252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Stand </a:t>
            </a:r>
            <a:r>
              <a:rPr lang="en-US" sz="3600" b="1" dirty="0" smtClean="0"/>
              <a:t>for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29496" y="5699974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Pigeon </a:t>
            </a:r>
            <a:r>
              <a:rPr lang="en-US" sz="4400" b="1" dirty="0" err="1" smtClean="0"/>
              <a:t>symbolises</a:t>
            </a:r>
            <a:r>
              <a:rPr lang="en-US" sz="4400" b="1" dirty="0" smtClean="0"/>
              <a:t> peace.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46" y="342227"/>
            <a:ext cx="5851300" cy="53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511" y="2696237"/>
            <a:ext cx="232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Sculpture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9599" y="2717372"/>
            <a:ext cx="2169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Craving,</a:t>
            </a:r>
          </a:p>
          <a:p>
            <a:pPr algn="ctr"/>
            <a:r>
              <a:rPr lang="en-US" sz="3600" b="1" dirty="0" smtClean="0"/>
              <a:t>statue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93223" y="5687095"/>
            <a:ext cx="986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Face in Medieval </a:t>
            </a:r>
            <a:r>
              <a:rPr lang="en-US" sz="3600" b="1" dirty="0" smtClean="0"/>
              <a:t>Sculpture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25" y="469469"/>
            <a:ext cx="5685681" cy="503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36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182</TotalTime>
  <Words>502</Words>
  <Application>Microsoft Office PowerPoint</Application>
  <PresentationFormat>Widescreen</PresentationFormat>
  <Paragraphs>112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Andalus</vt:lpstr>
      <vt:lpstr>Arial</vt:lpstr>
      <vt:lpstr>Book Antiqua</vt:lpstr>
      <vt:lpstr>Calibri</vt:lpstr>
      <vt:lpstr>Calibri Light</vt:lpstr>
      <vt:lpstr>Century Gothic</vt:lpstr>
      <vt:lpstr>Garamond</vt:lpstr>
      <vt:lpstr>Times New Roman</vt:lpstr>
      <vt:lpstr>Vrinda</vt:lpstr>
      <vt:lpstr>Wingdings</vt:lpstr>
      <vt:lpstr>Savon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Personal</cp:lastModifiedBy>
  <cp:revision>24</cp:revision>
  <dcterms:created xsi:type="dcterms:W3CDTF">2017-09-18T11:46:59Z</dcterms:created>
  <dcterms:modified xsi:type="dcterms:W3CDTF">2017-10-05T16:21:38Z</dcterms:modified>
</cp:coreProperties>
</file>